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6" r:id="rId2"/>
    <p:sldId id="260" r:id="rId3"/>
    <p:sldId id="261" r:id="rId4"/>
    <p:sldId id="257" r:id="rId5"/>
    <p:sldId id="258" r:id="rId6"/>
    <p:sldId id="267" r:id="rId7"/>
    <p:sldId id="259" r:id="rId8"/>
    <p:sldId id="262" r:id="rId9"/>
    <p:sldId id="263" r:id="rId10"/>
    <p:sldId id="264" r:id="rId11"/>
    <p:sldId id="265" r:id="rId12"/>
    <p:sldId id="272" r:id="rId13"/>
    <p:sldId id="266" r:id="rId14"/>
    <p:sldId id="268"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61BEF0D-F0BB-DE4B-95CE-6DB70DBA9567}" type="datetimeFigureOut">
              <a:rPr lang="en-US" smtClean="0"/>
              <a:pPr/>
              <a:t>3/10/2021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049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7899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6120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7410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6449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2366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2501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1138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1993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783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379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288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1410" y="3073397"/>
            <a:ext cx="4878391" cy="271780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3073397"/>
            <a:ext cx="4875210" cy="271780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2712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009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289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120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659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3/10/2021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0795481"/>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l" defTabSz="914400" rtl="0" eaLnBrk="1" latinLnBrk="0" hangingPunct="1">
        <a:lnSpc>
          <a:spcPct val="90000"/>
        </a:lnSpc>
        <a:spcBef>
          <a:spcPct val="0"/>
        </a:spcBef>
        <a:buNone/>
        <a:defRPr kumimoji="1"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CE9204-C1E2-4B5C-B2CB-4966E93DD6AC}"/>
              </a:ext>
            </a:extLst>
          </p:cNvPr>
          <p:cNvSpPr>
            <a:spLocks noGrp="1"/>
          </p:cNvSpPr>
          <p:nvPr>
            <p:ph type="ctrTitle"/>
          </p:nvPr>
        </p:nvSpPr>
        <p:spPr/>
        <p:txBody>
          <a:bodyPr/>
          <a:lstStyle/>
          <a:p>
            <a:r>
              <a:rPr kumimoji="1" lang="ja-JP" altLang="en-US" dirty="0"/>
              <a:t>潜在意識を利用しよう</a:t>
            </a:r>
          </a:p>
        </p:txBody>
      </p:sp>
      <p:sp>
        <p:nvSpPr>
          <p:cNvPr id="3" name="字幕 2">
            <a:extLst>
              <a:ext uri="{FF2B5EF4-FFF2-40B4-BE49-F238E27FC236}">
                <a16:creationId xmlns:a16="http://schemas.microsoft.com/office/drawing/2014/main" id="{EA839C39-97CD-443A-9D4E-4D371C12FAC7}"/>
              </a:ext>
            </a:extLst>
          </p:cNvPr>
          <p:cNvSpPr>
            <a:spLocks noGrp="1"/>
          </p:cNvSpPr>
          <p:nvPr>
            <p:ph type="subTitle" idx="1"/>
          </p:nvPr>
        </p:nvSpPr>
        <p:spPr/>
        <p:txBody>
          <a:bodyPr/>
          <a:lstStyle/>
          <a:p>
            <a:r>
              <a:rPr kumimoji="1" lang="ja-JP" altLang="en-US" dirty="0"/>
              <a:t>曼荼羅アート講座＜体験講座＞</a:t>
            </a:r>
          </a:p>
        </p:txBody>
      </p:sp>
    </p:spTree>
    <p:extLst>
      <p:ext uri="{BB962C8B-B14F-4D97-AF65-F5344CB8AC3E}">
        <p14:creationId xmlns:p14="http://schemas.microsoft.com/office/powerpoint/2010/main" val="4286453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715D4FB-9064-4A44-82FA-34EF90EA375F}"/>
              </a:ext>
            </a:extLst>
          </p:cNvPr>
          <p:cNvSpPr>
            <a:spLocks noGrp="1"/>
          </p:cNvSpPr>
          <p:nvPr>
            <p:ph idx="1"/>
          </p:nvPr>
        </p:nvSpPr>
        <p:spPr>
          <a:xfrm>
            <a:off x="1141412" y="438150"/>
            <a:ext cx="9905999" cy="5353051"/>
          </a:xfrm>
        </p:spPr>
        <p:txBody>
          <a:bodyPr/>
          <a:lstStyle/>
          <a:p>
            <a:pPr marL="0" indent="0">
              <a:buNone/>
            </a:pPr>
            <a:r>
              <a:rPr kumimoji="1" lang="ja-JP" altLang="en-US" dirty="0"/>
              <a:t>書き出した言葉を見て</a:t>
            </a:r>
            <a:endParaRPr kumimoji="1" lang="en-US" altLang="ja-JP" dirty="0"/>
          </a:p>
          <a:p>
            <a:pPr marL="0" indent="0">
              <a:buNone/>
            </a:pPr>
            <a:r>
              <a:rPr kumimoji="1" lang="ja-JP" altLang="en-US" dirty="0"/>
              <a:t>　プラスのイメージの言葉には</a:t>
            </a:r>
            <a:r>
              <a:rPr kumimoji="1" lang="ja-JP" altLang="en-US" dirty="0">
                <a:solidFill>
                  <a:srgbClr val="FF0000"/>
                </a:solidFill>
              </a:rPr>
              <a:t>○</a:t>
            </a:r>
            <a:r>
              <a:rPr kumimoji="1" lang="ja-JP" altLang="en-US" dirty="0"/>
              <a:t>を</a:t>
            </a:r>
            <a:endParaRPr kumimoji="1" lang="en-US" altLang="ja-JP" dirty="0"/>
          </a:p>
          <a:p>
            <a:pPr marL="0" indent="0">
              <a:buNone/>
            </a:pPr>
            <a:r>
              <a:rPr kumimoji="1" lang="ja-JP" altLang="en-US" dirty="0"/>
              <a:t>　マイナスのイメージの言葉には</a:t>
            </a:r>
            <a:r>
              <a:rPr kumimoji="1" lang="en-US" altLang="ja-JP" dirty="0">
                <a:solidFill>
                  <a:srgbClr val="FF0000"/>
                </a:solidFill>
              </a:rPr>
              <a:t>×</a:t>
            </a:r>
            <a:r>
              <a:rPr kumimoji="1" lang="ja-JP" altLang="en-US" dirty="0"/>
              <a:t>を</a:t>
            </a:r>
            <a:endParaRPr kumimoji="1" lang="en-US" altLang="ja-JP" dirty="0"/>
          </a:p>
          <a:p>
            <a:pPr marL="0" indent="0">
              <a:buNone/>
            </a:pPr>
            <a:r>
              <a:rPr kumimoji="1" lang="ja-JP" altLang="en-US" dirty="0"/>
              <a:t>付けてください。</a:t>
            </a:r>
            <a:endParaRPr kumimoji="1" lang="en-US" altLang="ja-JP" dirty="0"/>
          </a:p>
          <a:p>
            <a:pPr marL="0" indent="0">
              <a:buNone/>
            </a:pPr>
            <a:endParaRPr lang="en-US" altLang="ja-JP" dirty="0"/>
          </a:p>
          <a:p>
            <a:pPr marL="0" indent="0">
              <a:buNone/>
            </a:pPr>
            <a:r>
              <a:rPr kumimoji="1" lang="ja-JP" altLang="en-US" dirty="0">
                <a:solidFill>
                  <a:srgbClr val="FF0000"/>
                </a:solidFill>
              </a:rPr>
              <a:t>○</a:t>
            </a:r>
            <a:r>
              <a:rPr kumimoji="1" lang="ja-JP" altLang="en-US" dirty="0"/>
              <a:t>を付けた言葉はこれからも使っていってください。</a:t>
            </a:r>
            <a:endParaRPr kumimoji="1" lang="en-US" altLang="ja-JP" dirty="0"/>
          </a:p>
          <a:p>
            <a:pPr marL="0" indent="0">
              <a:buNone/>
            </a:pPr>
            <a:r>
              <a:rPr kumimoji="1" lang="en-US" altLang="ja-JP" dirty="0">
                <a:solidFill>
                  <a:srgbClr val="FF0000"/>
                </a:solidFill>
              </a:rPr>
              <a:t>×</a:t>
            </a:r>
            <a:r>
              <a:rPr kumimoji="1" lang="ja-JP" altLang="en-US" dirty="0"/>
              <a:t>を付けた言葉は口に出しそうになったときはぐっと我慢をして</a:t>
            </a:r>
            <a:endParaRPr kumimoji="1" lang="en-US" altLang="ja-JP" dirty="0"/>
          </a:p>
          <a:p>
            <a:pPr marL="0" indent="0">
              <a:buNone/>
            </a:pPr>
            <a:r>
              <a:rPr kumimoji="1" lang="ja-JP" altLang="en-US" dirty="0"/>
              <a:t>プラスの言葉に代えることができるのであれば、</a:t>
            </a:r>
            <a:endParaRPr kumimoji="1" lang="en-US" altLang="ja-JP" dirty="0"/>
          </a:p>
          <a:p>
            <a:pPr marL="0" indent="0">
              <a:buNone/>
            </a:pPr>
            <a:r>
              <a:rPr kumimoji="1" lang="ja-JP" altLang="en-US" dirty="0"/>
              <a:t>変えてから口に出してください。</a:t>
            </a:r>
          </a:p>
        </p:txBody>
      </p:sp>
    </p:spTree>
    <p:extLst>
      <p:ext uri="{BB962C8B-B14F-4D97-AF65-F5344CB8AC3E}">
        <p14:creationId xmlns:p14="http://schemas.microsoft.com/office/powerpoint/2010/main" val="1509176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EB1759-6729-45E0-A5B0-B108ADEF4053}"/>
              </a:ext>
            </a:extLst>
          </p:cNvPr>
          <p:cNvSpPr>
            <a:spLocks noGrp="1"/>
          </p:cNvSpPr>
          <p:nvPr>
            <p:ph type="title"/>
          </p:nvPr>
        </p:nvSpPr>
        <p:spPr/>
        <p:txBody>
          <a:bodyPr/>
          <a:lstStyle/>
          <a:p>
            <a:r>
              <a:rPr kumimoji="1" lang="ja-JP" altLang="en-US" dirty="0"/>
              <a:t>あなたがマイナスと思っていることを</a:t>
            </a:r>
            <a:br>
              <a:rPr kumimoji="1" lang="en-US" altLang="ja-JP" dirty="0"/>
            </a:br>
            <a:r>
              <a:rPr kumimoji="1" lang="ja-JP" altLang="en-US" dirty="0"/>
              <a:t>プラスに変換しよう</a:t>
            </a:r>
          </a:p>
        </p:txBody>
      </p:sp>
      <p:sp>
        <p:nvSpPr>
          <p:cNvPr id="3" name="コンテンツ プレースホルダー 2">
            <a:extLst>
              <a:ext uri="{FF2B5EF4-FFF2-40B4-BE49-F238E27FC236}">
                <a16:creationId xmlns:a16="http://schemas.microsoft.com/office/drawing/2014/main" id="{C223D054-87E1-4240-A22A-B0673B1D49C3}"/>
              </a:ext>
            </a:extLst>
          </p:cNvPr>
          <p:cNvSpPr>
            <a:spLocks noGrp="1"/>
          </p:cNvSpPr>
          <p:nvPr>
            <p:ph idx="1"/>
          </p:nvPr>
        </p:nvSpPr>
        <p:spPr/>
        <p:txBody>
          <a:bodyPr/>
          <a:lstStyle/>
          <a:p>
            <a:pPr marL="0" indent="0">
              <a:buNone/>
            </a:pPr>
            <a:r>
              <a:rPr kumimoji="1" lang="ja-JP" altLang="en-US" dirty="0"/>
              <a:t>誰しも、自分自身のイヤだと思っている部分があります。</a:t>
            </a:r>
            <a:endParaRPr kumimoji="1" lang="en-US" altLang="ja-JP" dirty="0"/>
          </a:p>
          <a:p>
            <a:pPr marL="0" indent="0">
              <a:buNone/>
            </a:pPr>
            <a:r>
              <a:rPr kumimoji="1" lang="ja-JP" altLang="en-US" dirty="0"/>
              <a:t>それを思いつく限り書き出してください。（</a:t>
            </a:r>
            <a:r>
              <a:rPr kumimoji="1" lang="en-US" altLang="ja-JP" dirty="0"/>
              <a:t>3</a:t>
            </a:r>
            <a:r>
              <a:rPr kumimoji="1" lang="ja-JP" altLang="en-US" dirty="0"/>
              <a:t>分間）</a:t>
            </a:r>
          </a:p>
        </p:txBody>
      </p:sp>
    </p:spTree>
    <p:extLst>
      <p:ext uri="{BB962C8B-B14F-4D97-AF65-F5344CB8AC3E}">
        <p14:creationId xmlns:p14="http://schemas.microsoft.com/office/powerpoint/2010/main" val="3305996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C73149-0C47-46D9-8770-4BDA262BFBCB}"/>
              </a:ext>
            </a:extLst>
          </p:cNvPr>
          <p:cNvSpPr>
            <a:spLocks noGrp="1"/>
          </p:cNvSpPr>
          <p:nvPr>
            <p:ph type="title"/>
          </p:nvPr>
        </p:nvSpPr>
        <p:spPr/>
        <p:txBody>
          <a:bodyPr/>
          <a:lstStyle/>
          <a:p>
            <a:r>
              <a:rPr kumimoji="1" lang="ja-JP" altLang="en-US" dirty="0"/>
              <a:t>あなたが書き出したイヤな部分の言葉を</a:t>
            </a:r>
            <a:br>
              <a:rPr kumimoji="1" lang="en-US" altLang="ja-JP" dirty="0"/>
            </a:br>
            <a:r>
              <a:rPr kumimoji="1" lang="ja-JP" altLang="en-US" dirty="0"/>
              <a:t>書き換えてみよう</a:t>
            </a:r>
          </a:p>
        </p:txBody>
      </p:sp>
      <p:sp>
        <p:nvSpPr>
          <p:cNvPr id="3" name="コンテンツ プレースホルダー 2">
            <a:extLst>
              <a:ext uri="{FF2B5EF4-FFF2-40B4-BE49-F238E27FC236}">
                <a16:creationId xmlns:a16="http://schemas.microsoft.com/office/drawing/2014/main" id="{2B4C6041-70A6-41BA-B53F-A37D9A994325}"/>
              </a:ext>
            </a:extLst>
          </p:cNvPr>
          <p:cNvSpPr>
            <a:spLocks noGrp="1"/>
          </p:cNvSpPr>
          <p:nvPr>
            <p:ph idx="1"/>
          </p:nvPr>
        </p:nvSpPr>
        <p:spPr/>
        <p:txBody>
          <a:bodyPr/>
          <a:lstStyle/>
          <a:p>
            <a:pPr marL="0" indent="0">
              <a:buNone/>
            </a:pPr>
            <a:r>
              <a:rPr kumimoji="1" lang="ja-JP" altLang="en-US" dirty="0"/>
              <a:t>自分がマイナスと思っている部分も、</a:t>
            </a:r>
            <a:r>
              <a:rPr kumimoji="1" lang="ja-JP" altLang="en-US" dirty="0">
                <a:solidFill>
                  <a:schemeClr val="bg1"/>
                </a:solidFill>
                <a:highlight>
                  <a:srgbClr val="FFFF00"/>
                </a:highlight>
              </a:rPr>
              <a:t>見方を変えればプラスに変わります</a:t>
            </a:r>
            <a:r>
              <a:rPr kumimoji="1" lang="ja-JP" altLang="en-US" dirty="0"/>
              <a:t>。</a:t>
            </a:r>
            <a:endParaRPr kumimoji="1" lang="en-US" altLang="ja-JP" dirty="0"/>
          </a:p>
          <a:p>
            <a:pPr marL="0" indent="0">
              <a:buNone/>
            </a:pPr>
            <a:endParaRPr lang="en-US" altLang="ja-JP" dirty="0"/>
          </a:p>
          <a:p>
            <a:pPr marL="0" indent="0">
              <a:buNone/>
            </a:pPr>
            <a:r>
              <a:rPr kumimoji="1" lang="ja-JP" altLang="en-US" dirty="0"/>
              <a:t>大人しい　→　物静か、上品</a:t>
            </a:r>
            <a:endParaRPr kumimoji="1" lang="en-US" altLang="ja-JP" dirty="0"/>
          </a:p>
          <a:p>
            <a:pPr marL="0" indent="0">
              <a:buNone/>
            </a:pPr>
            <a:r>
              <a:rPr kumimoji="1" lang="ja-JP" altLang="en-US" dirty="0"/>
              <a:t>気が短い　→　スピーディー、決断が早い</a:t>
            </a:r>
            <a:endParaRPr kumimoji="1" lang="en-US" altLang="ja-JP" dirty="0"/>
          </a:p>
          <a:p>
            <a:pPr marL="0" indent="0">
              <a:buNone/>
            </a:pPr>
            <a:r>
              <a:rPr kumimoji="1" lang="ja-JP" altLang="en-US" dirty="0"/>
              <a:t>太っている　→　貫禄がある、恰幅がいい</a:t>
            </a:r>
            <a:endParaRPr kumimoji="1" lang="en-US" altLang="ja-JP" dirty="0"/>
          </a:p>
          <a:p>
            <a:pPr marL="0" indent="0">
              <a:buNone/>
            </a:pPr>
            <a:r>
              <a:rPr kumimoji="1" lang="ja-JP" altLang="en-US" dirty="0"/>
              <a:t>なかなか決断ができない　→　思慮深い</a:t>
            </a:r>
            <a:endParaRPr kumimoji="1" lang="en-US" altLang="ja-JP" dirty="0"/>
          </a:p>
          <a:p>
            <a:pPr marL="0" indent="0">
              <a:buNone/>
            </a:pPr>
            <a:endParaRPr kumimoji="1" lang="ja-JP" altLang="en-US" dirty="0"/>
          </a:p>
        </p:txBody>
      </p:sp>
      <p:pic>
        <p:nvPicPr>
          <p:cNvPr id="5" name="図 4">
            <a:extLst>
              <a:ext uri="{FF2B5EF4-FFF2-40B4-BE49-F238E27FC236}">
                <a16:creationId xmlns:a16="http://schemas.microsoft.com/office/drawing/2014/main" id="{C60B861D-AB82-4712-AB8F-622B01F48CD6}"/>
              </a:ext>
            </a:extLst>
          </p:cNvPr>
          <p:cNvPicPr>
            <a:picLocks noChangeAspect="1"/>
          </p:cNvPicPr>
          <p:nvPr/>
        </p:nvPicPr>
        <p:blipFill>
          <a:blip r:embed="rId2"/>
          <a:stretch>
            <a:fillRect/>
          </a:stretch>
        </p:blipFill>
        <p:spPr>
          <a:xfrm>
            <a:off x="7279688" y="3249227"/>
            <a:ext cx="3876583" cy="2907437"/>
          </a:xfrm>
          <a:prstGeom prst="rect">
            <a:avLst/>
          </a:prstGeom>
        </p:spPr>
      </p:pic>
    </p:spTree>
    <p:extLst>
      <p:ext uri="{BB962C8B-B14F-4D97-AF65-F5344CB8AC3E}">
        <p14:creationId xmlns:p14="http://schemas.microsoft.com/office/powerpoint/2010/main" val="227378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C73149-0C47-46D9-8770-4BDA262BFBCB}"/>
              </a:ext>
            </a:extLst>
          </p:cNvPr>
          <p:cNvSpPr>
            <a:spLocks noGrp="1"/>
          </p:cNvSpPr>
          <p:nvPr>
            <p:ph type="title"/>
          </p:nvPr>
        </p:nvSpPr>
        <p:spPr>
          <a:xfrm>
            <a:off x="1141413" y="486831"/>
            <a:ext cx="9905998" cy="1478570"/>
          </a:xfrm>
        </p:spPr>
        <p:txBody>
          <a:bodyPr/>
          <a:lstStyle/>
          <a:p>
            <a:r>
              <a:rPr kumimoji="1" lang="ja-JP" altLang="en-US" dirty="0"/>
              <a:t>注意＞潜在意識には否定形が無い</a:t>
            </a:r>
          </a:p>
        </p:txBody>
      </p:sp>
      <p:sp>
        <p:nvSpPr>
          <p:cNvPr id="3" name="コンテンツ プレースホルダー 2">
            <a:extLst>
              <a:ext uri="{FF2B5EF4-FFF2-40B4-BE49-F238E27FC236}">
                <a16:creationId xmlns:a16="http://schemas.microsoft.com/office/drawing/2014/main" id="{2B4C6041-70A6-41BA-B53F-A37D9A994325}"/>
              </a:ext>
            </a:extLst>
          </p:cNvPr>
          <p:cNvSpPr>
            <a:spLocks noGrp="1"/>
          </p:cNvSpPr>
          <p:nvPr>
            <p:ph idx="1"/>
          </p:nvPr>
        </p:nvSpPr>
        <p:spPr>
          <a:xfrm>
            <a:off x="1141412" y="1965401"/>
            <a:ext cx="9905999" cy="3884983"/>
          </a:xfrm>
        </p:spPr>
        <p:txBody>
          <a:bodyPr>
            <a:normAutofit/>
          </a:bodyPr>
          <a:lstStyle/>
          <a:p>
            <a:pPr marL="0" indent="0">
              <a:buNone/>
            </a:pPr>
            <a:r>
              <a:rPr lang="ja-JP" altLang="en-US" dirty="0"/>
              <a:t>自分の中に入れる言葉には否定形を使わないようにしましょう。</a:t>
            </a:r>
            <a:endParaRPr lang="en-US" altLang="ja-JP" dirty="0"/>
          </a:p>
          <a:p>
            <a:pPr marL="0" indent="0">
              <a:buNone/>
            </a:pPr>
            <a:r>
              <a:rPr lang="ja-JP" altLang="en-US" dirty="0"/>
              <a:t>潜在意識には否定形が無いと言われています。</a:t>
            </a:r>
            <a:endParaRPr lang="en-US" altLang="ja-JP" dirty="0"/>
          </a:p>
          <a:p>
            <a:pPr marL="0" indent="0">
              <a:buNone/>
            </a:pPr>
            <a:endParaRPr lang="en-US" altLang="ja-JP" dirty="0"/>
          </a:p>
          <a:p>
            <a:pPr marL="0" indent="0">
              <a:buNone/>
            </a:pPr>
            <a:r>
              <a:rPr kumimoji="1" lang="ja-JP" altLang="en-US" dirty="0"/>
              <a:t>太っていない　→　太っている　　　</a:t>
            </a:r>
            <a:r>
              <a:rPr kumimoji="1" lang="ja-JP" altLang="en-US" dirty="0">
                <a:solidFill>
                  <a:srgbClr val="FF0000"/>
                </a:solidFill>
              </a:rPr>
              <a:t>○痩せている</a:t>
            </a:r>
            <a:endParaRPr kumimoji="1" lang="en-US" altLang="ja-JP" dirty="0">
              <a:solidFill>
                <a:srgbClr val="FF0000"/>
              </a:solidFill>
            </a:endParaRPr>
          </a:p>
          <a:p>
            <a:pPr marL="0" indent="0">
              <a:buNone/>
            </a:pPr>
            <a:r>
              <a:rPr kumimoji="1" lang="ja-JP" altLang="en-US" dirty="0"/>
              <a:t>貧乏じゃない　→　貧乏だ　　　 　</a:t>
            </a:r>
            <a:r>
              <a:rPr kumimoji="1" lang="ja-JP" altLang="en-US" dirty="0">
                <a:solidFill>
                  <a:srgbClr val="FF0000"/>
                </a:solidFill>
              </a:rPr>
              <a:t>　○お金持ちだ</a:t>
            </a:r>
            <a:endParaRPr kumimoji="1" lang="en-US" altLang="ja-JP" dirty="0">
              <a:solidFill>
                <a:srgbClr val="FF0000"/>
              </a:solidFill>
            </a:endParaRPr>
          </a:p>
          <a:p>
            <a:pPr marL="0" indent="0">
              <a:buNone/>
            </a:pPr>
            <a:r>
              <a:rPr kumimoji="1" lang="ja-JP" altLang="en-US" dirty="0"/>
              <a:t>意地悪じゃない　→　意地悪だ　　 </a:t>
            </a:r>
            <a:r>
              <a:rPr kumimoji="1" lang="ja-JP" altLang="en-US" dirty="0">
                <a:solidFill>
                  <a:srgbClr val="FF0000"/>
                </a:solidFill>
              </a:rPr>
              <a:t>○優しい</a:t>
            </a:r>
            <a:endParaRPr kumimoji="1" lang="en-US" altLang="ja-JP" dirty="0">
              <a:solidFill>
                <a:srgbClr val="FF0000"/>
              </a:solidFill>
            </a:endParaRPr>
          </a:p>
          <a:p>
            <a:pPr marL="0" indent="0">
              <a:buNone/>
            </a:pPr>
            <a:endParaRPr kumimoji="1" lang="ja-JP" altLang="en-US" dirty="0"/>
          </a:p>
        </p:txBody>
      </p:sp>
    </p:spTree>
    <p:extLst>
      <p:ext uri="{BB962C8B-B14F-4D97-AF65-F5344CB8AC3E}">
        <p14:creationId xmlns:p14="http://schemas.microsoft.com/office/powerpoint/2010/main" val="1872366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10AAB4-5758-4F07-A403-B0A107BE7D03}"/>
              </a:ext>
            </a:extLst>
          </p:cNvPr>
          <p:cNvSpPr>
            <a:spLocks noGrp="1"/>
          </p:cNvSpPr>
          <p:nvPr>
            <p:ph type="title"/>
          </p:nvPr>
        </p:nvSpPr>
        <p:spPr/>
        <p:txBody>
          <a:bodyPr/>
          <a:lstStyle/>
          <a:p>
            <a:r>
              <a:rPr kumimoji="1" lang="ja-JP" altLang="en-US" dirty="0"/>
              <a:t>使う言葉が変わってくると・・・</a:t>
            </a:r>
          </a:p>
        </p:txBody>
      </p:sp>
      <p:sp>
        <p:nvSpPr>
          <p:cNvPr id="3" name="コンテンツ プレースホルダー 2">
            <a:extLst>
              <a:ext uri="{FF2B5EF4-FFF2-40B4-BE49-F238E27FC236}">
                <a16:creationId xmlns:a16="http://schemas.microsoft.com/office/drawing/2014/main" id="{D8787408-564A-42A3-B855-BC741CB9C77D}"/>
              </a:ext>
            </a:extLst>
          </p:cNvPr>
          <p:cNvSpPr>
            <a:spLocks noGrp="1"/>
          </p:cNvSpPr>
          <p:nvPr>
            <p:ph idx="1"/>
          </p:nvPr>
        </p:nvSpPr>
        <p:spPr/>
        <p:txBody>
          <a:bodyPr/>
          <a:lstStyle/>
          <a:p>
            <a:pPr marL="0" indent="0">
              <a:buNone/>
            </a:pPr>
            <a:r>
              <a:rPr kumimoji="1" lang="ja-JP" altLang="en-US" dirty="0"/>
              <a:t>使う言葉が変わってくると、思考が変わってくる。</a:t>
            </a:r>
            <a:endParaRPr kumimoji="1" lang="en-US" altLang="ja-JP" dirty="0"/>
          </a:p>
          <a:p>
            <a:pPr marL="0" indent="0">
              <a:buNone/>
            </a:pPr>
            <a:endParaRPr kumimoji="1" lang="en-US" altLang="ja-JP" dirty="0"/>
          </a:p>
          <a:p>
            <a:pPr marL="0" indent="0">
              <a:buNone/>
            </a:pPr>
            <a:r>
              <a:rPr kumimoji="1" lang="ja-JP" altLang="en-US" dirty="0"/>
              <a:t>思考が変わってくると行動が変わってくる。</a:t>
            </a:r>
            <a:endParaRPr kumimoji="1" lang="en-US" altLang="ja-JP" dirty="0"/>
          </a:p>
          <a:p>
            <a:pPr marL="0" indent="0">
              <a:buNone/>
            </a:pPr>
            <a:endParaRPr kumimoji="1" lang="en-US" altLang="ja-JP" dirty="0"/>
          </a:p>
          <a:p>
            <a:pPr marL="0" indent="0">
              <a:buNone/>
            </a:pPr>
            <a:r>
              <a:rPr kumimoji="1" lang="ja-JP" altLang="en-US" dirty="0"/>
              <a:t>行動が変わってくると人生が変わってくる。</a:t>
            </a:r>
          </a:p>
        </p:txBody>
      </p:sp>
      <p:pic>
        <p:nvPicPr>
          <p:cNvPr id="5" name="図 4">
            <a:extLst>
              <a:ext uri="{FF2B5EF4-FFF2-40B4-BE49-F238E27FC236}">
                <a16:creationId xmlns:a16="http://schemas.microsoft.com/office/drawing/2014/main" id="{08968E6B-BD3B-4FB0-ACAD-650636A71AF0}"/>
              </a:ext>
            </a:extLst>
          </p:cNvPr>
          <p:cNvPicPr>
            <a:picLocks noChangeAspect="1"/>
          </p:cNvPicPr>
          <p:nvPr/>
        </p:nvPicPr>
        <p:blipFill>
          <a:blip r:embed="rId2"/>
          <a:stretch>
            <a:fillRect/>
          </a:stretch>
        </p:blipFill>
        <p:spPr>
          <a:xfrm>
            <a:off x="7255861" y="2914094"/>
            <a:ext cx="3791550" cy="3178449"/>
          </a:xfrm>
          <a:prstGeom prst="rect">
            <a:avLst/>
          </a:prstGeom>
        </p:spPr>
      </p:pic>
    </p:spTree>
    <p:extLst>
      <p:ext uri="{BB962C8B-B14F-4D97-AF65-F5344CB8AC3E}">
        <p14:creationId xmlns:p14="http://schemas.microsoft.com/office/powerpoint/2010/main" val="3526706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5C4C6-B9C0-4BCF-AE20-8858737F7A0D}"/>
              </a:ext>
            </a:extLst>
          </p:cNvPr>
          <p:cNvSpPr>
            <a:spLocks noGrp="1"/>
          </p:cNvSpPr>
          <p:nvPr>
            <p:ph type="title"/>
          </p:nvPr>
        </p:nvSpPr>
        <p:spPr>
          <a:xfrm>
            <a:off x="1141413" y="618518"/>
            <a:ext cx="9905998" cy="926197"/>
          </a:xfrm>
        </p:spPr>
        <p:txBody>
          <a:bodyPr/>
          <a:lstStyle/>
          <a:p>
            <a:r>
              <a:rPr kumimoji="1" lang="ja-JP" altLang="en-US" dirty="0"/>
              <a:t>自分の発する言葉は自分に一番響く</a:t>
            </a:r>
          </a:p>
        </p:txBody>
      </p:sp>
      <p:sp>
        <p:nvSpPr>
          <p:cNvPr id="3" name="コンテンツ プレースホルダー 2">
            <a:extLst>
              <a:ext uri="{FF2B5EF4-FFF2-40B4-BE49-F238E27FC236}">
                <a16:creationId xmlns:a16="http://schemas.microsoft.com/office/drawing/2014/main" id="{23D1DD10-034B-4B24-B62A-9B6493184931}"/>
              </a:ext>
            </a:extLst>
          </p:cNvPr>
          <p:cNvSpPr>
            <a:spLocks noGrp="1"/>
          </p:cNvSpPr>
          <p:nvPr>
            <p:ph idx="1"/>
          </p:nvPr>
        </p:nvSpPr>
        <p:spPr>
          <a:xfrm>
            <a:off x="1141412" y="1544715"/>
            <a:ext cx="9905999" cy="4246486"/>
          </a:xfrm>
        </p:spPr>
        <p:txBody>
          <a:bodyPr/>
          <a:lstStyle/>
          <a:p>
            <a:pPr marL="0" indent="0">
              <a:buNone/>
            </a:pPr>
            <a:r>
              <a:rPr kumimoji="1" lang="ja-JP" altLang="en-US" dirty="0"/>
              <a:t>あなたが何気なく使っている言葉。</a:t>
            </a:r>
            <a:endParaRPr kumimoji="1" lang="en-US" altLang="ja-JP" dirty="0"/>
          </a:p>
          <a:p>
            <a:pPr marL="0" indent="0">
              <a:buNone/>
            </a:pPr>
            <a:r>
              <a:rPr lang="ja-JP" altLang="en-US" dirty="0"/>
              <a:t>それはあなたの喉から体を響かせながら発せられ</a:t>
            </a:r>
            <a:endParaRPr lang="en-US" altLang="ja-JP" dirty="0"/>
          </a:p>
          <a:p>
            <a:pPr marL="0" indent="0">
              <a:buNone/>
            </a:pPr>
            <a:r>
              <a:rPr lang="ja-JP" altLang="en-US" dirty="0"/>
              <a:t>その響きはあなたの耳に入り再びあなたの体に響きます。</a:t>
            </a:r>
            <a:endParaRPr lang="en-US" altLang="ja-JP" dirty="0"/>
          </a:p>
          <a:p>
            <a:pPr marL="0" indent="0">
              <a:buNone/>
            </a:pPr>
            <a:endParaRPr lang="en-US" altLang="ja-JP" dirty="0"/>
          </a:p>
          <a:p>
            <a:pPr marL="0" indent="0">
              <a:buNone/>
            </a:pPr>
            <a:r>
              <a:rPr lang="ja-JP" altLang="en-US" dirty="0"/>
              <a:t>そう、あなたの中で二重に響くのです。</a:t>
            </a:r>
            <a:endParaRPr lang="en-US" altLang="ja-JP" dirty="0"/>
          </a:p>
          <a:p>
            <a:pPr marL="0" indent="0">
              <a:buNone/>
            </a:pPr>
            <a:r>
              <a:rPr lang="ja-JP" altLang="en-US" dirty="0"/>
              <a:t>その響きが潜在意識の中に入ります。</a:t>
            </a:r>
            <a:endParaRPr lang="en-US" altLang="ja-JP" dirty="0"/>
          </a:p>
          <a:p>
            <a:pPr marL="0" indent="0">
              <a:buNone/>
            </a:pPr>
            <a:r>
              <a:rPr lang="ja-JP" altLang="en-US" dirty="0"/>
              <a:t>あなたはどんな音を響かせたいですか？</a:t>
            </a:r>
            <a:endParaRPr lang="en-US" altLang="ja-JP" dirty="0"/>
          </a:p>
          <a:p>
            <a:pPr marL="0" indent="0">
              <a:buNone/>
            </a:pPr>
            <a:endParaRPr lang="en-US" altLang="ja-JP" dirty="0"/>
          </a:p>
        </p:txBody>
      </p:sp>
      <p:pic>
        <p:nvPicPr>
          <p:cNvPr id="5" name="図 4">
            <a:extLst>
              <a:ext uri="{FF2B5EF4-FFF2-40B4-BE49-F238E27FC236}">
                <a16:creationId xmlns:a16="http://schemas.microsoft.com/office/drawing/2014/main" id="{BE08E5EA-FE3A-4F61-9DE4-7DE1D4A562F4}"/>
              </a:ext>
            </a:extLst>
          </p:cNvPr>
          <p:cNvPicPr>
            <a:picLocks noChangeAspect="1"/>
          </p:cNvPicPr>
          <p:nvPr/>
        </p:nvPicPr>
        <p:blipFill>
          <a:blip r:embed="rId2"/>
          <a:stretch>
            <a:fillRect/>
          </a:stretch>
        </p:blipFill>
        <p:spPr>
          <a:xfrm>
            <a:off x="6847286" y="3529196"/>
            <a:ext cx="4507253" cy="2535330"/>
          </a:xfrm>
          <a:prstGeom prst="rect">
            <a:avLst/>
          </a:prstGeom>
        </p:spPr>
      </p:pic>
    </p:spTree>
    <p:extLst>
      <p:ext uri="{BB962C8B-B14F-4D97-AF65-F5344CB8AC3E}">
        <p14:creationId xmlns:p14="http://schemas.microsoft.com/office/powerpoint/2010/main" val="2735936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15352F-7662-42C8-BACF-A31853AD53DC}"/>
              </a:ext>
            </a:extLst>
          </p:cNvPr>
          <p:cNvSpPr>
            <a:spLocks noGrp="1"/>
          </p:cNvSpPr>
          <p:nvPr>
            <p:ph type="title"/>
          </p:nvPr>
        </p:nvSpPr>
        <p:spPr>
          <a:xfrm>
            <a:off x="1141413" y="474955"/>
            <a:ext cx="9905998" cy="945910"/>
          </a:xfrm>
        </p:spPr>
        <p:txBody>
          <a:bodyPr/>
          <a:lstStyle/>
          <a:p>
            <a:r>
              <a:rPr kumimoji="1" lang="ja-JP" altLang="en-US" dirty="0"/>
              <a:t>脳科学的に見た言葉の効果</a:t>
            </a:r>
          </a:p>
        </p:txBody>
      </p:sp>
      <p:sp>
        <p:nvSpPr>
          <p:cNvPr id="3" name="コンテンツ プレースホルダー 2">
            <a:extLst>
              <a:ext uri="{FF2B5EF4-FFF2-40B4-BE49-F238E27FC236}">
                <a16:creationId xmlns:a16="http://schemas.microsoft.com/office/drawing/2014/main" id="{DD5AB012-4103-45A9-A117-C87DB0CEFDA3}"/>
              </a:ext>
            </a:extLst>
          </p:cNvPr>
          <p:cNvSpPr>
            <a:spLocks noGrp="1"/>
          </p:cNvSpPr>
          <p:nvPr>
            <p:ph idx="1"/>
          </p:nvPr>
        </p:nvSpPr>
        <p:spPr>
          <a:xfrm>
            <a:off x="1141412" y="1606858"/>
            <a:ext cx="9905999" cy="4776187"/>
          </a:xfrm>
        </p:spPr>
        <p:txBody>
          <a:bodyPr>
            <a:normAutofit fontScale="92500" lnSpcReduction="20000"/>
          </a:bodyPr>
          <a:lstStyle/>
          <a:p>
            <a:pPr marL="0" indent="0">
              <a:buNone/>
            </a:pPr>
            <a:r>
              <a:rPr kumimoji="1" lang="ja-JP" altLang="en-US" dirty="0"/>
              <a:t>ポジティブな言葉がけは脳全体を活性化するということがわかっています。</a:t>
            </a:r>
            <a:endParaRPr kumimoji="1" lang="en-US" altLang="ja-JP" dirty="0"/>
          </a:p>
          <a:p>
            <a:pPr marL="0" indent="0">
              <a:buNone/>
            </a:pPr>
            <a:endParaRPr kumimoji="1" lang="en-US" altLang="ja-JP" dirty="0"/>
          </a:p>
          <a:p>
            <a:pPr marL="0" indent="0">
              <a:buNone/>
            </a:pPr>
            <a:r>
              <a:rPr kumimoji="1" lang="ja-JP" altLang="en-US" dirty="0"/>
              <a:t>スペインのマドリード大学のマーチン・ローチ博士らは</a:t>
            </a:r>
            <a:r>
              <a:rPr kumimoji="1" lang="en-US" altLang="ja-JP" dirty="0"/>
              <a:t>24</a:t>
            </a:r>
            <a:r>
              <a:rPr kumimoji="1" lang="ja-JP" altLang="en-US" dirty="0"/>
              <a:t>人に協力してもらい</a:t>
            </a:r>
            <a:endParaRPr kumimoji="1" lang="en-US" altLang="ja-JP" dirty="0"/>
          </a:p>
          <a:p>
            <a:pPr marL="0" indent="0">
              <a:buNone/>
            </a:pPr>
            <a:r>
              <a:rPr kumimoji="1" lang="ja-JP" altLang="en-US" dirty="0"/>
              <a:t>「ポジティブな言葉」と「ネガティブな言葉」を投げかけられた時の脳波を測定しました。</a:t>
            </a:r>
            <a:endParaRPr kumimoji="1" lang="en-US" altLang="ja-JP" dirty="0"/>
          </a:p>
          <a:p>
            <a:pPr marL="0" indent="0">
              <a:buNone/>
            </a:pPr>
            <a:r>
              <a:rPr kumimoji="1" lang="ja-JP" altLang="en-US" dirty="0"/>
              <a:t>その結果、ポジティブな言葉を投げかけられた場合は脳が活性化し、脳全体が活性化しました。</a:t>
            </a:r>
            <a:endParaRPr kumimoji="1" lang="en-US" altLang="ja-JP" dirty="0"/>
          </a:p>
          <a:p>
            <a:pPr marL="0" indent="0">
              <a:buNone/>
            </a:pPr>
            <a:r>
              <a:rPr kumimoji="1" lang="ja-JP" altLang="en-US" dirty="0"/>
              <a:t>逆にネガティブな言葉がけを続けられると、脳のブレーキが強く活性化し始め、気持ちが後ろ向きになってしまったのです。</a:t>
            </a:r>
            <a:endParaRPr kumimoji="1" lang="en-US" altLang="ja-JP" dirty="0"/>
          </a:p>
          <a:p>
            <a:pPr marL="0" indent="0">
              <a:buNone/>
            </a:pPr>
            <a:endParaRPr kumimoji="1" lang="en-US" altLang="ja-JP" dirty="0"/>
          </a:p>
          <a:p>
            <a:pPr marL="0" indent="0">
              <a:buNone/>
            </a:pPr>
            <a:r>
              <a:rPr kumimoji="1" lang="ja-JP" altLang="en-US" sz="1900" dirty="0"/>
              <a:t>＜岩崎一郎著：科学的に幸せになれる脳磨き＞より</a:t>
            </a:r>
            <a:endParaRPr kumimoji="1" lang="en-US" altLang="ja-JP" sz="1900" dirty="0"/>
          </a:p>
          <a:p>
            <a:pPr marL="0" indent="0">
              <a:buNone/>
            </a:pPr>
            <a:endParaRPr lang="en-US" altLang="ja-JP" dirty="0"/>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3232743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69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FE69CE7-367C-4AC5-8982-CE256EEFE706}"/>
              </a:ext>
            </a:extLst>
          </p:cNvPr>
          <p:cNvSpPr>
            <a:spLocks noGrp="1"/>
          </p:cNvSpPr>
          <p:nvPr>
            <p:ph idx="1"/>
          </p:nvPr>
        </p:nvSpPr>
        <p:spPr>
          <a:xfrm>
            <a:off x="838200" y="431007"/>
            <a:ext cx="10131425" cy="6103143"/>
          </a:xfrm>
        </p:spPr>
        <p:txBody>
          <a:bodyPr spcCol="108000">
            <a:normAutofit fontScale="70000" lnSpcReduction="20000"/>
          </a:bodyPr>
          <a:lstStyle/>
          <a:p>
            <a:pPr marL="0" indent="0">
              <a:buNone/>
            </a:pPr>
            <a:r>
              <a:rPr kumimoji="1" lang="ja-JP" altLang="en-US" dirty="0"/>
              <a:t>このたびは体験講座を後受講いただきありがとうございます。</a:t>
            </a:r>
            <a:endParaRPr kumimoji="1" lang="en-US" altLang="ja-JP" dirty="0"/>
          </a:p>
          <a:p>
            <a:pPr marL="0" indent="0">
              <a:buNone/>
            </a:pPr>
            <a:r>
              <a:rPr lang="ja-JP" altLang="en-US" dirty="0"/>
              <a:t>まずは私の紹介をさせていただきます。</a:t>
            </a:r>
            <a:endParaRPr lang="en-US" altLang="ja-JP" dirty="0"/>
          </a:p>
          <a:p>
            <a:pPr marL="0" indent="0">
              <a:buNone/>
            </a:pPr>
            <a:endParaRPr lang="en-US" altLang="ja-JP" sz="1100" dirty="0"/>
          </a:p>
          <a:p>
            <a:pPr marL="0" indent="0">
              <a:buNone/>
            </a:pPr>
            <a:r>
              <a:rPr lang="ja-JP" altLang="en-US" dirty="0"/>
              <a:t>＜講師＞　最高のあなたを引き出す旅のナビゲーター　曼荼羅セラピスト晃世　</a:t>
            </a:r>
            <a:endParaRPr lang="en-US" altLang="ja-JP" dirty="0"/>
          </a:p>
          <a:p>
            <a:pPr marL="0" indent="0">
              <a:buNone/>
            </a:pPr>
            <a:endParaRPr lang="en-US" altLang="ja-JP" sz="13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高校卒業と同時に就いた公務員として働く。</a:t>
            </a:r>
            <a:endParaRPr kumimoji="1" lang="en-US" altLang="ja-JP"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子どもが生まれ、残業も当たり前の日々に疲弊していく自分をごまかしながら過ごしていた時期もあった。</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その後、早く帰れる部署に配属されるも通勤距離が長く、子育てに追われ、灰色の未来しか見えなってしまっていた。</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公務員生活</a:t>
            </a:r>
            <a:r>
              <a:rPr kumimoji="1" lang="en-US" altLang="ja-JP"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23</a:t>
            </a: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年になったころ「自分らしく生きる」ことがもしかして自分にもできるんじゃないか？という思いがふと過ぎり、その思いがじわじわと膨らみ、あるオンラインスキルアップ塾に入る。</a:t>
            </a:r>
            <a:endParaRPr kumimoji="1" lang="en-US" altLang="ja-JP"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塾でのご縁で心理学を学び、同じ頃になんとなく描き出したマンダラアートで自分自身を癒やしていった。</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マンダラアートを描きながら自分と向き合う日々。</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同時にチャネリングやヒーリングなども学び、それらを含むすべてのものを使って人のお役に立てる仕事をしたいと、</a:t>
            </a:r>
            <a:endParaRPr kumimoji="1" lang="en-US" altLang="ja-JP"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2017</a:t>
            </a: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年</a:t>
            </a:r>
            <a:r>
              <a:rPr kumimoji="1" lang="en-US" altLang="ja-JP"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3</a:t>
            </a: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月に公務員を退職。</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今では個展を開いたり、心に特化したワークショップをしたり、リクエストにこたえる形で作品の制作を手掛けている。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大きな変化を私に起こしたアートと心理学とを組み合わせて、セッションを行う。</a:t>
            </a:r>
            <a:endParaRPr kumimoji="1" lang="en-US" altLang="ja-JP"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ヒーリングもチャネリングもアートも本来のあなたを取り戻すきっかけを作るツール。</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それを届けるのが私の使命と思い活動中</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レイキマスター</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NLP</a:t>
            </a: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マスタープラクティショナー修了</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チャクラ塗り絵セラピスト</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ライトワーカーれい華スピリチュアルスクール修了</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宇宙ヒーリングアーティスト</a:t>
            </a:r>
            <a:endParaRPr kumimoji="1" lang="en-US" altLang="ja-JP" sz="2000" dirty="0"/>
          </a:p>
          <a:p>
            <a:pPr marL="0" indent="0">
              <a:buNone/>
            </a:pPr>
            <a:endParaRPr kumimoji="1" lang="ja-JP" altLang="en-US" dirty="0"/>
          </a:p>
        </p:txBody>
      </p:sp>
      <p:pic>
        <p:nvPicPr>
          <p:cNvPr id="5" name="図 4">
            <a:extLst>
              <a:ext uri="{FF2B5EF4-FFF2-40B4-BE49-F238E27FC236}">
                <a16:creationId xmlns:a16="http://schemas.microsoft.com/office/drawing/2014/main" id="{6B6D93DC-4B10-48C3-AA5D-3FEC67921CCB}"/>
              </a:ext>
            </a:extLst>
          </p:cNvPr>
          <p:cNvPicPr>
            <a:picLocks noChangeAspect="1"/>
          </p:cNvPicPr>
          <p:nvPr/>
        </p:nvPicPr>
        <p:blipFill>
          <a:blip r:embed="rId2"/>
          <a:stretch>
            <a:fillRect/>
          </a:stretch>
        </p:blipFill>
        <p:spPr>
          <a:xfrm>
            <a:off x="9804400" y="3588543"/>
            <a:ext cx="1892300" cy="2838450"/>
          </a:xfrm>
          <a:prstGeom prst="rect">
            <a:avLst/>
          </a:prstGeom>
        </p:spPr>
      </p:pic>
    </p:spTree>
    <p:extLst>
      <p:ext uri="{BB962C8B-B14F-4D97-AF65-F5344CB8AC3E}">
        <p14:creationId xmlns:p14="http://schemas.microsoft.com/office/powerpoint/2010/main" val="4063617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B6CBB71-3330-4212-895F-C4AAAD75BC86}"/>
              </a:ext>
            </a:extLst>
          </p:cNvPr>
          <p:cNvSpPr>
            <a:spLocks noGrp="1"/>
          </p:cNvSpPr>
          <p:nvPr>
            <p:ph idx="1"/>
          </p:nvPr>
        </p:nvSpPr>
        <p:spPr>
          <a:xfrm>
            <a:off x="685801" y="676275"/>
            <a:ext cx="10131425" cy="5114925"/>
          </a:xfrm>
        </p:spPr>
        <p:txBody>
          <a:bodyPr/>
          <a:lstStyle/>
          <a:p>
            <a:pPr marL="0" indent="0">
              <a:buNone/>
            </a:pPr>
            <a:r>
              <a:rPr kumimoji="1" lang="ja-JP" altLang="en-US" dirty="0"/>
              <a:t>＜あなたのことを教えてください＞</a:t>
            </a:r>
            <a:endParaRPr kumimoji="1" lang="en-US" altLang="ja-JP" dirty="0"/>
          </a:p>
          <a:p>
            <a:r>
              <a:rPr kumimoji="1" lang="ja-JP" altLang="en-US" dirty="0"/>
              <a:t>なぜこの講座を受けようと思いましたか？</a:t>
            </a:r>
            <a:endParaRPr kumimoji="1" lang="en-US" altLang="ja-JP" dirty="0"/>
          </a:p>
          <a:p>
            <a:endParaRPr lang="en-US" altLang="ja-JP" dirty="0"/>
          </a:p>
          <a:p>
            <a:endParaRPr kumimoji="1" lang="en-US" altLang="ja-JP" dirty="0"/>
          </a:p>
          <a:p>
            <a:endParaRPr lang="en-US" altLang="ja-JP" dirty="0"/>
          </a:p>
          <a:p>
            <a:endParaRPr kumimoji="1" lang="en-US" altLang="ja-JP" dirty="0"/>
          </a:p>
          <a:p>
            <a:r>
              <a:rPr lang="ja-JP" altLang="en-US" dirty="0"/>
              <a:t>潜在意識について聞いたことはありますか？</a:t>
            </a:r>
            <a:endParaRPr lang="en-US" altLang="ja-JP" dirty="0"/>
          </a:p>
          <a:p>
            <a:endParaRPr kumimoji="1" lang="en-US" altLang="ja-JP" dirty="0"/>
          </a:p>
          <a:p>
            <a:pPr marL="0" indent="0">
              <a:buNone/>
            </a:pPr>
            <a:endParaRPr kumimoji="1" lang="en-US" altLang="ja-JP" dirty="0"/>
          </a:p>
          <a:p>
            <a:endParaRPr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760421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EF6B9A-F1EA-4266-B4DB-65589B686165}"/>
              </a:ext>
            </a:extLst>
          </p:cNvPr>
          <p:cNvSpPr>
            <a:spLocks noGrp="1"/>
          </p:cNvSpPr>
          <p:nvPr>
            <p:ph type="title"/>
          </p:nvPr>
        </p:nvSpPr>
        <p:spPr>
          <a:xfrm>
            <a:off x="685801" y="390525"/>
            <a:ext cx="10131425" cy="722050"/>
          </a:xfrm>
        </p:spPr>
        <p:txBody>
          <a:bodyPr/>
          <a:lstStyle/>
          <a:p>
            <a:r>
              <a:rPr kumimoji="1" lang="ja-JP" altLang="en-US" dirty="0"/>
              <a:t>顕在意識と潜在意識</a:t>
            </a:r>
          </a:p>
        </p:txBody>
      </p:sp>
      <p:sp>
        <p:nvSpPr>
          <p:cNvPr id="3" name="コンテンツ プレースホルダー 2">
            <a:extLst>
              <a:ext uri="{FF2B5EF4-FFF2-40B4-BE49-F238E27FC236}">
                <a16:creationId xmlns:a16="http://schemas.microsoft.com/office/drawing/2014/main" id="{8792CA12-C524-48A6-BBCC-23DE8528911B}"/>
              </a:ext>
            </a:extLst>
          </p:cNvPr>
          <p:cNvSpPr>
            <a:spLocks noGrp="1"/>
          </p:cNvSpPr>
          <p:nvPr>
            <p:ph idx="1"/>
          </p:nvPr>
        </p:nvSpPr>
        <p:spPr>
          <a:xfrm>
            <a:off x="685801" y="1112575"/>
            <a:ext cx="10131425" cy="5440625"/>
          </a:xfrm>
        </p:spPr>
        <p:txBody>
          <a:bodyPr>
            <a:noAutofit/>
          </a:bodyPr>
          <a:lstStyle/>
          <a:p>
            <a:pPr marL="0" indent="0">
              <a:buNone/>
            </a:pPr>
            <a:r>
              <a:rPr lang="ja-JP" altLang="en-US" sz="1800" b="1" i="0" dirty="0">
                <a:effectLst/>
                <a:latin typeface="+mn-ea"/>
              </a:rPr>
              <a:t>＜顕在意識＞</a:t>
            </a:r>
            <a:endParaRPr lang="en-US" altLang="ja-JP" sz="1800" b="1" i="0" dirty="0">
              <a:effectLst/>
              <a:latin typeface="+mn-ea"/>
            </a:endParaRPr>
          </a:p>
          <a:p>
            <a:pPr marL="0" indent="0">
              <a:buNone/>
            </a:pPr>
            <a:r>
              <a:rPr lang="ja-JP" altLang="en-US" sz="1800" b="0" i="0" dirty="0">
                <a:effectLst/>
                <a:latin typeface="+mn-ea"/>
              </a:rPr>
              <a:t>自分自身が意識できる領域を言います。</a:t>
            </a:r>
            <a:endParaRPr lang="en-US" altLang="ja-JP" sz="1800" b="0" i="0" dirty="0">
              <a:effectLst/>
              <a:latin typeface="+mn-ea"/>
            </a:endParaRPr>
          </a:p>
          <a:p>
            <a:pPr marL="0" indent="0">
              <a:buNone/>
            </a:pPr>
            <a:r>
              <a:rPr lang="ja-JP" altLang="en-US" sz="1800" b="0" i="0" dirty="0">
                <a:effectLst/>
                <a:latin typeface="+mn-ea"/>
              </a:rPr>
              <a:t>自分で考えて、行動することが出来る意識です。</a:t>
            </a:r>
            <a:endParaRPr lang="en-US" altLang="ja-JP" sz="1800" b="0" i="0" dirty="0">
              <a:effectLst/>
              <a:latin typeface="+mn-ea"/>
            </a:endParaRPr>
          </a:p>
          <a:p>
            <a:pPr marL="0" indent="0">
              <a:buNone/>
            </a:pPr>
            <a:r>
              <a:rPr lang="ja-JP" altLang="en-US" sz="1800" b="0" i="0" dirty="0">
                <a:effectLst/>
                <a:latin typeface="+mn-ea"/>
              </a:rPr>
              <a:t>論理的な思考、判断力、行動は顕在意識の部分で行っています。</a:t>
            </a:r>
            <a:endParaRPr lang="en-US" altLang="ja-JP" sz="1800" b="0" i="0" dirty="0">
              <a:effectLst/>
              <a:latin typeface="+mn-ea"/>
            </a:endParaRPr>
          </a:p>
          <a:p>
            <a:pPr marL="0" indent="0">
              <a:buNone/>
            </a:pPr>
            <a:endParaRPr lang="en-US" altLang="ja-JP" sz="1800" dirty="0">
              <a:latin typeface="+mn-ea"/>
            </a:endParaRPr>
          </a:p>
          <a:p>
            <a:pPr marL="0" indent="0">
              <a:buNone/>
            </a:pPr>
            <a:r>
              <a:rPr lang="ja-JP" altLang="en-US" sz="1800" b="1" i="0" dirty="0">
                <a:effectLst/>
                <a:latin typeface="+mn-ea"/>
              </a:rPr>
              <a:t>＜潜在意識＞</a:t>
            </a:r>
            <a:endParaRPr lang="en-US" altLang="ja-JP" sz="1800" b="1" i="0" dirty="0">
              <a:effectLst/>
              <a:latin typeface="+mn-ea"/>
            </a:endParaRPr>
          </a:p>
          <a:p>
            <a:pPr marL="0" indent="0">
              <a:buNone/>
            </a:pPr>
            <a:r>
              <a:rPr lang="ja-JP" altLang="en-US" sz="1800" b="0" i="0" dirty="0">
                <a:effectLst/>
                <a:latin typeface="+mn-ea"/>
              </a:rPr>
              <a:t>普段認識できない意識の領域を言います。</a:t>
            </a:r>
            <a:endParaRPr lang="en-US" altLang="ja-JP" sz="1800" b="0" i="0" dirty="0">
              <a:effectLst/>
              <a:latin typeface="+mn-ea"/>
            </a:endParaRPr>
          </a:p>
          <a:p>
            <a:pPr marL="0" indent="0">
              <a:buNone/>
            </a:pPr>
            <a:r>
              <a:rPr lang="ja-JP" altLang="en-US" sz="1800" b="0" i="0" dirty="0">
                <a:effectLst/>
                <a:latin typeface="+mn-ea"/>
              </a:rPr>
              <a:t>自分では自覚もコントロールもできないとも言われています。</a:t>
            </a:r>
            <a:endParaRPr lang="en-US" altLang="ja-JP" sz="1800" b="0" i="0" dirty="0">
              <a:effectLst/>
              <a:latin typeface="+mn-ea"/>
            </a:endParaRPr>
          </a:p>
          <a:p>
            <a:pPr marL="0" indent="0">
              <a:buNone/>
            </a:pPr>
            <a:r>
              <a:rPr lang="ja-JP" altLang="en-US" sz="1800" b="0" i="0" dirty="0">
                <a:effectLst/>
                <a:latin typeface="+mn-ea"/>
              </a:rPr>
              <a:t>潜在意識の中には、過去の経験や実績、過去の想いや口に出したこと、ふと思ったことや、何気なく言われたこと、目にしたもの、イメージしたことまで、あらゆる出来事をすべて記憶しています。</a:t>
            </a:r>
            <a:endParaRPr lang="en-US" altLang="ja-JP" sz="1800" b="0" i="0" dirty="0">
              <a:effectLst/>
              <a:latin typeface="+mn-ea"/>
            </a:endParaRPr>
          </a:p>
          <a:p>
            <a:pPr marL="0" indent="0">
              <a:buNone/>
            </a:pPr>
            <a:endParaRPr lang="en-US" altLang="ja-JP" sz="1800" b="0" i="0" dirty="0">
              <a:effectLst/>
              <a:latin typeface="+mn-ea"/>
            </a:endParaRPr>
          </a:p>
          <a:p>
            <a:pPr marL="0" indent="0">
              <a:buNone/>
            </a:pPr>
            <a:r>
              <a:rPr lang="ja-JP" altLang="en-US" sz="1800" b="0" i="0" dirty="0">
                <a:effectLst/>
                <a:latin typeface="+mn-ea"/>
              </a:rPr>
              <a:t>この二つの意識が一致していないと、目標を掲げても失敗しやすくなります。</a:t>
            </a:r>
            <a:endParaRPr lang="en-US" altLang="ja-JP" sz="1800" b="0" i="0" dirty="0">
              <a:effectLst/>
              <a:latin typeface="+mn-ea"/>
            </a:endParaRPr>
          </a:p>
        </p:txBody>
      </p:sp>
      <p:pic>
        <p:nvPicPr>
          <p:cNvPr id="5" name="図 4">
            <a:extLst>
              <a:ext uri="{FF2B5EF4-FFF2-40B4-BE49-F238E27FC236}">
                <a16:creationId xmlns:a16="http://schemas.microsoft.com/office/drawing/2014/main" id="{9F05F450-1F8C-471A-BF3A-DD5F6FFD05EB}"/>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Lst>
          </a:blip>
          <a:stretch>
            <a:fillRect/>
          </a:stretch>
        </p:blipFill>
        <p:spPr>
          <a:xfrm>
            <a:off x="7113665" y="1112575"/>
            <a:ext cx="4753723" cy="2673969"/>
          </a:xfrm>
          <a:prstGeom prst="rect">
            <a:avLst/>
          </a:prstGeom>
        </p:spPr>
      </p:pic>
    </p:spTree>
    <p:extLst>
      <p:ext uri="{BB962C8B-B14F-4D97-AF65-F5344CB8AC3E}">
        <p14:creationId xmlns:p14="http://schemas.microsoft.com/office/powerpoint/2010/main" val="413059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35961D-6821-406D-B190-D738C6A01269}"/>
              </a:ext>
            </a:extLst>
          </p:cNvPr>
          <p:cNvSpPr>
            <a:spLocks noGrp="1"/>
          </p:cNvSpPr>
          <p:nvPr>
            <p:ph type="title"/>
          </p:nvPr>
        </p:nvSpPr>
        <p:spPr>
          <a:xfrm>
            <a:off x="685801" y="609600"/>
            <a:ext cx="10131425" cy="864093"/>
          </a:xfrm>
        </p:spPr>
        <p:txBody>
          <a:bodyPr>
            <a:normAutofit/>
          </a:bodyPr>
          <a:lstStyle/>
          <a:p>
            <a:r>
              <a:rPr kumimoji="1" lang="ja-JP" altLang="en-US" dirty="0"/>
              <a:t>私たちの意識のほとんどを潜在意識が占めている</a:t>
            </a:r>
          </a:p>
        </p:txBody>
      </p:sp>
      <p:pic>
        <p:nvPicPr>
          <p:cNvPr id="5" name="コンテンツ プレースホルダー 4">
            <a:extLst>
              <a:ext uri="{FF2B5EF4-FFF2-40B4-BE49-F238E27FC236}">
                <a16:creationId xmlns:a16="http://schemas.microsoft.com/office/drawing/2014/main" id="{C991197B-5378-4BF3-A32D-74E47483E3A9}"/>
              </a:ext>
            </a:extLst>
          </p:cNvPr>
          <p:cNvPicPr>
            <a:picLocks noGrp="1" noChangeAspect="1"/>
          </p:cNvPicPr>
          <p:nvPr>
            <p:ph idx="1"/>
          </p:nvPr>
        </p:nvPicPr>
        <p:blipFill>
          <a:blip r:embed="rId2"/>
          <a:stretch>
            <a:fillRect/>
          </a:stretch>
        </p:blipFill>
        <p:spPr>
          <a:xfrm>
            <a:off x="7781132" y="2283581"/>
            <a:ext cx="3541712" cy="3541712"/>
          </a:xfrm>
        </p:spPr>
      </p:pic>
      <p:sp>
        <p:nvSpPr>
          <p:cNvPr id="6" name="テキスト ボックス 5">
            <a:extLst>
              <a:ext uri="{FF2B5EF4-FFF2-40B4-BE49-F238E27FC236}">
                <a16:creationId xmlns:a16="http://schemas.microsoft.com/office/drawing/2014/main" id="{3948D53A-AD3E-41A4-8C95-7C49CEB35104}"/>
              </a:ext>
            </a:extLst>
          </p:cNvPr>
          <p:cNvSpPr txBox="1"/>
          <p:nvPr/>
        </p:nvSpPr>
        <p:spPr>
          <a:xfrm>
            <a:off x="685801" y="2283581"/>
            <a:ext cx="6540622" cy="3416320"/>
          </a:xfrm>
          <a:prstGeom prst="rect">
            <a:avLst/>
          </a:prstGeom>
          <a:noFill/>
        </p:spPr>
        <p:txBody>
          <a:bodyPr wrap="square" rtlCol="0">
            <a:spAutoFit/>
          </a:bodyPr>
          <a:lstStyle/>
          <a:p>
            <a:r>
              <a:rPr kumimoji="1" lang="ja-JP" altLang="en-US" dirty="0"/>
              <a:t>顕在意識と潜在意識の関係は、氷山に例えられることが多いです。</a:t>
            </a:r>
            <a:endParaRPr kumimoji="1" lang="en-US" altLang="ja-JP" dirty="0"/>
          </a:p>
          <a:p>
            <a:endParaRPr kumimoji="1" lang="en-US" altLang="ja-JP" dirty="0"/>
          </a:p>
          <a:p>
            <a:r>
              <a:rPr kumimoji="1" lang="ja-JP" altLang="en-US" dirty="0"/>
              <a:t>海の上に姿を現している部分が顕在意識</a:t>
            </a:r>
            <a:endParaRPr kumimoji="1" lang="en-US" altLang="ja-JP" dirty="0"/>
          </a:p>
          <a:p>
            <a:r>
              <a:rPr kumimoji="1" lang="ja-JP" altLang="en-US" dirty="0"/>
              <a:t>海の中に隠れている部分が潜在意識です。</a:t>
            </a:r>
            <a:endParaRPr kumimoji="1" lang="en-US" altLang="ja-JP" dirty="0"/>
          </a:p>
          <a:p>
            <a:endParaRPr kumimoji="1" lang="en-US" altLang="ja-JP" dirty="0"/>
          </a:p>
          <a:p>
            <a:r>
              <a:rPr kumimoji="1" lang="ja-JP" altLang="en-US" dirty="0"/>
              <a:t>そして顕在意識３～</a:t>
            </a:r>
            <a:r>
              <a:rPr kumimoji="1" lang="en-US" altLang="ja-JP" dirty="0"/>
              <a:t>10</a:t>
            </a:r>
            <a:r>
              <a:rPr kumimoji="1" lang="ja-JP" altLang="en-US" dirty="0"/>
              <a:t>％、潜在意識が</a:t>
            </a:r>
            <a:r>
              <a:rPr kumimoji="1" lang="en-US" altLang="ja-JP" dirty="0"/>
              <a:t>90</a:t>
            </a:r>
            <a:r>
              <a:rPr kumimoji="1" lang="ja-JP" altLang="en-US" dirty="0"/>
              <a:t>～</a:t>
            </a:r>
            <a:r>
              <a:rPr kumimoji="1" lang="en-US" altLang="ja-JP" dirty="0"/>
              <a:t>97</a:t>
            </a:r>
            <a:r>
              <a:rPr kumimoji="1" lang="ja-JP" altLang="en-US" dirty="0"/>
              <a:t>％と言われています。</a:t>
            </a:r>
            <a:endParaRPr kumimoji="1" lang="en-US" altLang="ja-JP" dirty="0"/>
          </a:p>
          <a:p>
            <a:endParaRPr kumimoji="1" lang="en-US" altLang="ja-JP" dirty="0"/>
          </a:p>
          <a:p>
            <a:endParaRPr kumimoji="1" lang="en-US" altLang="ja-JP" dirty="0"/>
          </a:p>
          <a:p>
            <a:r>
              <a:rPr kumimoji="1" lang="ja-JP" altLang="en-US" dirty="0"/>
              <a:t>顕在意識と潜在意識の間には</a:t>
            </a:r>
            <a:endParaRPr kumimoji="1" lang="en-US" altLang="ja-JP" dirty="0"/>
          </a:p>
          <a:p>
            <a:r>
              <a:rPr kumimoji="1" lang="ja-JP" altLang="en-US" dirty="0"/>
              <a:t>クリティカルファクターという膜があり</a:t>
            </a:r>
            <a:endParaRPr kumimoji="1" lang="en-US" altLang="ja-JP" dirty="0"/>
          </a:p>
          <a:p>
            <a:r>
              <a:rPr kumimoji="1" lang="ja-JP" altLang="en-US" dirty="0"/>
              <a:t>それは</a:t>
            </a:r>
            <a:r>
              <a:rPr kumimoji="1" lang="en-US" altLang="ja-JP" dirty="0"/>
              <a:t>12</a:t>
            </a:r>
            <a:r>
              <a:rPr kumimoji="1" lang="ja-JP" altLang="en-US" dirty="0"/>
              <a:t>歳頃に完成すると言われています。</a:t>
            </a:r>
            <a:endParaRPr kumimoji="1" lang="en-US" altLang="ja-JP" dirty="0"/>
          </a:p>
          <a:p>
            <a:endParaRPr kumimoji="1" lang="en-US" altLang="ja-JP" dirty="0"/>
          </a:p>
        </p:txBody>
      </p:sp>
    </p:spTree>
    <p:extLst>
      <p:ext uri="{BB962C8B-B14F-4D97-AF65-F5344CB8AC3E}">
        <p14:creationId xmlns:p14="http://schemas.microsoft.com/office/powerpoint/2010/main" val="334831328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7CFD41-3CCC-4189-8FA5-80CAC45C2547}"/>
              </a:ext>
            </a:extLst>
          </p:cNvPr>
          <p:cNvSpPr>
            <a:spLocks noGrp="1"/>
          </p:cNvSpPr>
          <p:nvPr>
            <p:ph type="title"/>
          </p:nvPr>
        </p:nvSpPr>
        <p:spPr>
          <a:xfrm>
            <a:off x="1141413" y="483833"/>
            <a:ext cx="9905998" cy="686499"/>
          </a:xfrm>
        </p:spPr>
        <p:txBody>
          <a:bodyPr/>
          <a:lstStyle/>
          <a:p>
            <a:r>
              <a:rPr kumimoji="1" lang="ja-JP" altLang="en-US" dirty="0"/>
              <a:t>なぜ曼荼羅アートなのに潜在意識のお話なのか</a:t>
            </a:r>
          </a:p>
        </p:txBody>
      </p:sp>
      <p:sp>
        <p:nvSpPr>
          <p:cNvPr id="3" name="コンテンツ プレースホルダー 2">
            <a:extLst>
              <a:ext uri="{FF2B5EF4-FFF2-40B4-BE49-F238E27FC236}">
                <a16:creationId xmlns:a16="http://schemas.microsoft.com/office/drawing/2014/main" id="{EFBC4E57-102E-4933-961E-D4B123FDE512}"/>
              </a:ext>
            </a:extLst>
          </p:cNvPr>
          <p:cNvSpPr>
            <a:spLocks noGrp="1"/>
          </p:cNvSpPr>
          <p:nvPr>
            <p:ph idx="1"/>
          </p:nvPr>
        </p:nvSpPr>
        <p:spPr>
          <a:xfrm>
            <a:off x="1141412" y="1423863"/>
            <a:ext cx="9905999" cy="4950303"/>
          </a:xfrm>
        </p:spPr>
        <p:txBody>
          <a:bodyPr>
            <a:normAutofit/>
          </a:bodyPr>
          <a:lstStyle/>
          <a:p>
            <a:pPr marL="0" indent="0">
              <a:buNone/>
            </a:pPr>
            <a:r>
              <a:rPr kumimoji="1" lang="ja-JP" altLang="en-US" dirty="0"/>
              <a:t>曼荼羅アートを塗ったり描いたりしているときは</a:t>
            </a:r>
            <a:endParaRPr kumimoji="1" lang="en-US" altLang="ja-JP" dirty="0"/>
          </a:p>
          <a:p>
            <a:pPr marL="0" indent="0">
              <a:buNone/>
            </a:pPr>
            <a:r>
              <a:rPr kumimoji="1" lang="ja-JP" altLang="en-US" dirty="0">
                <a:solidFill>
                  <a:srgbClr val="FF0000"/>
                </a:solidFill>
              </a:rPr>
              <a:t>「今」</a:t>
            </a:r>
            <a:r>
              <a:rPr kumimoji="1" lang="ja-JP" altLang="en-US" dirty="0"/>
              <a:t>に集中しています。</a:t>
            </a:r>
            <a:endParaRPr kumimoji="1" lang="en-US" altLang="ja-JP" dirty="0"/>
          </a:p>
          <a:p>
            <a:pPr marL="0" indent="0">
              <a:buNone/>
            </a:pPr>
            <a:r>
              <a:rPr kumimoji="1" lang="ja-JP" altLang="en-US" dirty="0"/>
              <a:t>このとき、脳は</a:t>
            </a:r>
            <a:r>
              <a:rPr kumimoji="1" lang="en-US" altLang="ja-JP" dirty="0"/>
              <a:t>α</a:t>
            </a:r>
            <a:r>
              <a:rPr kumimoji="1" lang="ja-JP" altLang="en-US" dirty="0"/>
              <a:t>波になっていて、いわゆる瞑想状態になっています。</a:t>
            </a:r>
            <a:endParaRPr kumimoji="1" lang="en-US" altLang="ja-JP" dirty="0"/>
          </a:p>
          <a:p>
            <a:pPr marL="0" indent="0">
              <a:buNone/>
            </a:pPr>
            <a:endParaRPr lang="en-US" altLang="ja-JP" dirty="0"/>
          </a:p>
          <a:p>
            <a:pPr marL="0" indent="0">
              <a:buNone/>
            </a:pPr>
            <a:r>
              <a:rPr lang="ja-JP" altLang="en-US" dirty="0"/>
              <a:t>瞑想の意識状態になると、顕在意識と潜在意識の間にあるクリティカルファクターの膜が開きます。</a:t>
            </a:r>
          </a:p>
          <a:p>
            <a:pPr marL="0" indent="0">
              <a:buNone/>
            </a:pPr>
            <a:r>
              <a:rPr lang="ja-JP" altLang="en-US" dirty="0"/>
              <a:t>そのため、潜在意識内のデーターを探ることも、新たな成功のデーターを入れ込むこともできてしまうのです。</a:t>
            </a:r>
            <a:endParaRPr lang="en-US" altLang="ja-JP" dirty="0"/>
          </a:p>
          <a:p>
            <a:pPr marL="0" indent="0">
              <a:buNone/>
            </a:pPr>
            <a:endParaRPr kumimoji="1" lang="ja-JP" altLang="en-US" dirty="0"/>
          </a:p>
        </p:txBody>
      </p:sp>
    </p:spTree>
    <p:extLst>
      <p:ext uri="{BB962C8B-B14F-4D97-AF65-F5344CB8AC3E}">
        <p14:creationId xmlns:p14="http://schemas.microsoft.com/office/powerpoint/2010/main" val="807791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55F4E9-DE94-4727-813F-09F146D12CFD}"/>
              </a:ext>
            </a:extLst>
          </p:cNvPr>
          <p:cNvSpPr>
            <a:spLocks noGrp="1"/>
          </p:cNvSpPr>
          <p:nvPr>
            <p:ph type="title"/>
          </p:nvPr>
        </p:nvSpPr>
        <p:spPr>
          <a:xfrm>
            <a:off x="1141413" y="618518"/>
            <a:ext cx="9905998" cy="867382"/>
          </a:xfrm>
        </p:spPr>
        <p:txBody>
          <a:bodyPr/>
          <a:lstStyle/>
          <a:p>
            <a:r>
              <a:rPr kumimoji="1" lang="ja-JP" altLang="en-US" dirty="0"/>
              <a:t>潜在意識の特徴</a:t>
            </a:r>
          </a:p>
        </p:txBody>
      </p:sp>
      <p:sp>
        <p:nvSpPr>
          <p:cNvPr id="3" name="コンテンツ プレースホルダー 2">
            <a:extLst>
              <a:ext uri="{FF2B5EF4-FFF2-40B4-BE49-F238E27FC236}">
                <a16:creationId xmlns:a16="http://schemas.microsoft.com/office/drawing/2014/main" id="{F4FB2C94-0EB9-4D88-9F12-D99470A433B3}"/>
              </a:ext>
            </a:extLst>
          </p:cNvPr>
          <p:cNvSpPr>
            <a:spLocks noGrp="1"/>
          </p:cNvSpPr>
          <p:nvPr>
            <p:ph idx="1"/>
          </p:nvPr>
        </p:nvSpPr>
        <p:spPr>
          <a:xfrm>
            <a:off x="1141412" y="1735136"/>
            <a:ext cx="9905999" cy="3989995"/>
          </a:xfrm>
        </p:spPr>
        <p:txBody>
          <a:bodyPr>
            <a:normAutofit fontScale="92500" lnSpcReduction="10000"/>
          </a:bodyPr>
          <a:lstStyle/>
          <a:p>
            <a:r>
              <a:rPr kumimoji="1" lang="ja-JP" altLang="en-US" dirty="0"/>
              <a:t>生まれてきてから今までにあった出来事をすべて記憶している。</a:t>
            </a:r>
            <a:endParaRPr kumimoji="1" lang="en-US" altLang="ja-JP" dirty="0"/>
          </a:p>
          <a:p>
            <a:r>
              <a:rPr kumimoji="1" lang="ja-JP" altLang="en-US" dirty="0"/>
              <a:t>変化を恐れる。</a:t>
            </a:r>
            <a:endParaRPr kumimoji="1" lang="en-US" altLang="ja-JP" dirty="0"/>
          </a:p>
          <a:p>
            <a:r>
              <a:rPr kumimoji="1" lang="ja-JP" altLang="en-US" dirty="0"/>
              <a:t>「良い」「悪い」の区別がない。</a:t>
            </a:r>
            <a:endParaRPr kumimoji="1" lang="en-US" altLang="ja-JP" dirty="0"/>
          </a:p>
          <a:p>
            <a:r>
              <a:rPr kumimoji="1" lang="ja-JP" altLang="en-US" dirty="0"/>
              <a:t>「現実」と「空想」の区別がない。</a:t>
            </a:r>
            <a:endParaRPr kumimoji="1" lang="en-US" altLang="ja-JP" dirty="0"/>
          </a:p>
          <a:p>
            <a:r>
              <a:rPr kumimoji="1" lang="ja-JP" altLang="en-US" dirty="0"/>
              <a:t>「過去」「現在」「未来」の区別がない。</a:t>
            </a:r>
            <a:endParaRPr kumimoji="1" lang="en-US" altLang="ja-JP" dirty="0"/>
          </a:p>
          <a:p>
            <a:endParaRPr lang="en-US" altLang="ja-JP" dirty="0"/>
          </a:p>
          <a:p>
            <a:pPr marL="0" indent="0">
              <a:buNone/>
            </a:pPr>
            <a:r>
              <a:rPr kumimoji="1" lang="ja-JP" altLang="en-US" dirty="0"/>
              <a:t>このような潜在意識の特徴を知り、うまく利用して</a:t>
            </a:r>
            <a:endParaRPr kumimoji="1" lang="en-US" altLang="ja-JP" dirty="0"/>
          </a:p>
          <a:p>
            <a:pPr marL="0" indent="0">
              <a:buNone/>
            </a:pPr>
            <a:r>
              <a:rPr kumimoji="1" lang="ja-JP" altLang="en-US" dirty="0"/>
              <a:t>自分自身を変えていきましょう。</a:t>
            </a:r>
          </a:p>
        </p:txBody>
      </p:sp>
      <p:pic>
        <p:nvPicPr>
          <p:cNvPr id="5" name="図 4">
            <a:extLst>
              <a:ext uri="{FF2B5EF4-FFF2-40B4-BE49-F238E27FC236}">
                <a16:creationId xmlns:a16="http://schemas.microsoft.com/office/drawing/2014/main" id="{3917EB6F-BA63-4F8D-A6FF-9DD809675B97}"/>
              </a:ext>
            </a:extLst>
          </p:cNvPr>
          <p:cNvPicPr>
            <a:picLocks noChangeAspect="1"/>
          </p:cNvPicPr>
          <p:nvPr/>
        </p:nvPicPr>
        <p:blipFill>
          <a:blip r:embed="rId2"/>
          <a:stretch>
            <a:fillRect/>
          </a:stretch>
        </p:blipFill>
        <p:spPr>
          <a:xfrm>
            <a:off x="7463393" y="2971799"/>
            <a:ext cx="3804682" cy="3189456"/>
          </a:xfrm>
          <a:prstGeom prst="rect">
            <a:avLst/>
          </a:prstGeom>
        </p:spPr>
      </p:pic>
    </p:spTree>
    <p:extLst>
      <p:ext uri="{BB962C8B-B14F-4D97-AF65-F5344CB8AC3E}">
        <p14:creationId xmlns:p14="http://schemas.microsoft.com/office/powerpoint/2010/main" val="3460654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A918F-D852-4B2D-B90B-94F98199E11F}"/>
              </a:ext>
            </a:extLst>
          </p:cNvPr>
          <p:cNvSpPr>
            <a:spLocks noGrp="1"/>
          </p:cNvSpPr>
          <p:nvPr>
            <p:ph type="title"/>
          </p:nvPr>
        </p:nvSpPr>
        <p:spPr>
          <a:xfrm>
            <a:off x="1141413" y="618518"/>
            <a:ext cx="9905998" cy="953107"/>
          </a:xfrm>
        </p:spPr>
        <p:txBody>
          <a:bodyPr/>
          <a:lstStyle/>
          <a:p>
            <a:r>
              <a:rPr kumimoji="1" lang="ja-JP" altLang="en-US" dirty="0"/>
              <a:t>プラスの言葉をあなたの中にインプット！</a:t>
            </a:r>
          </a:p>
        </p:txBody>
      </p:sp>
      <p:sp>
        <p:nvSpPr>
          <p:cNvPr id="3" name="コンテンツ プレースホルダー 2">
            <a:extLst>
              <a:ext uri="{FF2B5EF4-FFF2-40B4-BE49-F238E27FC236}">
                <a16:creationId xmlns:a16="http://schemas.microsoft.com/office/drawing/2014/main" id="{A8D47CF5-153E-4D1D-8BEC-3C4D9BCD7392}"/>
              </a:ext>
            </a:extLst>
          </p:cNvPr>
          <p:cNvSpPr>
            <a:spLocks noGrp="1"/>
          </p:cNvSpPr>
          <p:nvPr>
            <p:ph idx="1"/>
          </p:nvPr>
        </p:nvSpPr>
        <p:spPr>
          <a:xfrm>
            <a:off x="1141412" y="1971675"/>
            <a:ext cx="9905999" cy="4152900"/>
          </a:xfrm>
        </p:spPr>
        <p:txBody>
          <a:bodyPr>
            <a:normAutofit/>
          </a:bodyPr>
          <a:lstStyle/>
          <a:p>
            <a:pPr marL="0" indent="0">
              <a:buNone/>
            </a:pPr>
            <a:r>
              <a:rPr kumimoji="1" lang="ja-JP" altLang="en-US" dirty="0"/>
              <a:t>潜在意識にはプラスとマイナスのイメージが混在しています。</a:t>
            </a:r>
            <a:endParaRPr kumimoji="1" lang="en-US" altLang="ja-JP" dirty="0"/>
          </a:p>
          <a:p>
            <a:pPr marL="0" indent="0">
              <a:buNone/>
            </a:pPr>
            <a:r>
              <a:rPr kumimoji="1" lang="ja-JP" altLang="en-US" dirty="0"/>
              <a:t>これ以上あなたの中にマイナスのイメージを増やさないように</a:t>
            </a:r>
            <a:endParaRPr kumimoji="1" lang="en-US" altLang="ja-JP" dirty="0"/>
          </a:p>
          <a:p>
            <a:pPr marL="0" indent="0">
              <a:buNone/>
            </a:pPr>
            <a:endParaRPr kumimoji="1" lang="en-US" altLang="ja-JP" sz="800" dirty="0"/>
          </a:p>
          <a:p>
            <a:pPr marL="0" indent="0">
              <a:buNone/>
            </a:pPr>
            <a:r>
              <a:rPr kumimoji="1" lang="ja-JP" altLang="en-US" dirty="0"/>
              <a:t>○ マイナスのイメージを抱かないこと</a:t>
            </a:r>
            <a:endParaRPr kumimoji="1" lang="en-US" altLang="ja-JP" dirty="0"/>
          </a:p>
          <a:p>
            <a:pPr marL="0" indent="0">
              <a:buNone/>
            </a:pPr>
            <a:r>
              <a:rPr kumimoji="1" lang="ja-JP" altLang="en-US" dirty="0"/>
              <a:t>○ マイナスの言葉を使わないこと</a:t>
            </a:r>
            <a:endParaRPr kumimoji="1" lang="en-US" altLang="ja-JP" dirty="0"/>
          </a:p>
          <a:p>
            <a:pPr marL="0" indent="0">
              <a:buNone/>
            </a:pPr>
            <a:endParaRPr kumimoji="1" lang="en-US" altLang="ja-JP" sz="800" dirty="0"/>
          </a:p>
          <a:p>
            <a:pPr marL="0" indent="0">
              <a:buNone/>
            </a:pPr>
            <a:r>
              <a:rPr kumimoji="1" lang="ja-JP" altLang="en-US" dirty="0"/>
              <a:t>を、できるようになりたいと思いませんか？</a:t>
            </a:r>
            <a:endParaRPr kumimoji="1" lang="en-US" altLang="ja-JP" dirty="0"/>
          </a:p>
          <a:p>
            <a:pPr marL="0" indent="0">
              <a:buNone/>
            </a:pPr>
            <a:r>
              <a:rPr kumimoji="1" lang="ja-JP" altLang="en-US" dirty="0"/>
              <a:t>そのためにはまずは意識してトレーニングをしていく必要があります。</a:t>
            </a:r>
          </a:p>
        </p:txBody>
      </p:sp>
    </p:spTree>
    <p:extLst>
      <p:ext uri="{BB962C8B-B14F-4D97-AF65-F5344CB8AC3E}">
        <p14:creationId xmlns:p14="http://schemas.microsoft.com/office/powerpoint/2010/main" val="552110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E48A66-5D81-4747-9950-A727F6DBF4B5}"/>
              </a:ext>
            </a:extLst>
          </p:cNvPr>
          <p:cNvSpPr>
            <a:spLocks noGrp="1"/>
          </p:cNvSpPr>
          <p:nvPr>
            <p:ph type="title"/>
          </p:nvPr>
        </p:nvSpPr>
        <p:spPr>
          <a:xfrm>
            <a:off x="1141413" y="618518"/>
            <a:ext cx="9905998" cy="629257"/>
          </a:xfrm>
        </p:spPr>
        <p:txBody>
          <a:bodyPr/>
          <a:lstStyle/>
          <a:p>
            <a:r>
              <a:rPr kumimoji="1" lang="ja-JP" altLang="en-US" dirty="0"/>
              <a:t>あなたの口癖を書き出してみよう</a:t>
            </a:r>
          </a:p>
        </p:txBody>
      </p:sp>
      <p:sp>
        <p:nvSpPr>
          <p:cNvPr id="3" name="コンテンツ プレースホルダー 2">
            <a:extLst>
              <a:ext uri="{FF2B5EF4-FFF2-40B4-BE49-F238E27FC236}">
                <a16:creationId xmlns:a16="http://schemas.microsoft.com/office/drawing/2014/main" id="{D89828B8-43D3-4D29-9CA2-D565ADA1900B}"/>
              </a:ext>
            </a:extLst>
          </p:cNvPr>
          <p:cNvSpPr>
            <a:spLocks noGrp="1"/>
          </p:cNvSpPr>
          <p:nvPr>
            <p:ph idx="1"/>
          </p:nvPr>
        </p:nvSpPr>
        <p:spPr>
          <a:xfrm>
            <a:off x="1141412" y="1600200"/>
            <a:ext cx="9905999" cy="4838699"/>
          </a:xfrm>
        </p:spPr>
        <p:txBody>
          <a:bodyPr/>
          <a:lstStyle/>
          <a:p>
            <a:pPr marL="0" indent="0">
              <a:buNone/>
            </a:pPr>
            <a:r>
              <a:rPr kumimoji="1" lang="ja-JP" altLang="en-US" dirty="0"/>
              <a:t>あなたは普段、どういう言葉を使っていますか？</a:t>
            </a:r>
            <a:endParaRPr kumimoji="1" lang="en-US" altLang="ja-JP" dirty="0"/>
          </a:p>
          <a:p>
            <a:pPr marL="0" indent="0">
              <a:buNone/>
            </a:pPr>
            <a:r>
              <a:rPr kumimoji="1" lang="ja-JP" altLang="en-US" dirty="0"/>
              <a:t>自分がよく使っている言葉、口癖を</a:t>
            </a:r>
            <a:r>
              <a:rPr kumimoji="1" lang="en-US" altLang="ja-JP" dirty="0"/>
              <a:t>3</a:t>
            </a:r>
            <a:r>
              <a:rPr kumimoji="1" lang="ja-JP" altLang="en-US" dirty="0"/>
              <a:t>分間で書き出してみてください。</a:t>
            </a:r>
          </a:p>
        </p:txBody>
      </p:sp>
      <p:pic>
        <p:nvPicPr>
          <p:cNvPr id="5" name="図 4">
            <a:extLst>
              <a:ext uri="{FF2B5EF4-FFF2-40B4-BE49-F238E27FC236}">
                <a16:creationId xmlns:a16="http://schemas.microsoft.com/office/drawing/2014/main" id="{316404E0-2CD4-4504-9120-1276DB45C012}"/>
              </a:ext>
            </a:extLst>
          </p:cNvPr>
          <p:cNvPicPr>
            <a:picLocks noChangeAspect="1"/>
          </p:cNvPicPr>
          <p:nvPr/>
        </p:nvPicPr>
        <p:blipFill>
          <a:blip r:embed="rId2"/>
          <a:stretch>
            <a:fillRect/>
          </a:stretch>
        </p:blipFill>
        <p:spPr>
          <a:xfrm>
            <a:off x="6269608" y="3317770"/>
            <a:ext cx="5531011" cy="3111194"/>
          </a:xfrm>
          <a:prstGeom prst="rect">
            <a:avLst/>
          </a:prstGeom>
        </p:spPr>
      </p:pic>
    </p:spTree>
    <p:extLst>
      <p:ext uri="{BB962C8B-B14F-4D97-AF65-F5344CB8AC3E}">
        <p14:creationId xmlns:p14="http://schemas.microsoft.com/office/powerpoint/2010/main" val="42427343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回路">
  <a:themeElements>
    <a:clrScheme name="回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回路">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路">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TM04033919[[fn=回路]]</Template>
  <TotalTime>316</TotalTime>
  <Words>1319</Words>
  <Application>Microsoft Office PowerPoint</Application>
  <PresentationFormat>ワイド画面</PresentationFormat>
  <Paragraphs>142</Paragraphs>
  <Slides>17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ＭＳ Ｐゴシック</vt:lpstr>
      <vt:lpstr>Arial</vt:lpstr>
      <vt:lpstr>Calibri</vt:lpstr>
      <vt:lpstr>Tw Cen MT</vt:lpstr>
      <vt:lpstr>回路</vt:lpstr>
      <vt:lpstr>潜在意識を利用しよう</vt:lpstr>
      <vt:lpstr>PowerPoint プレゼンテーション</vt:lpstr>
      <vt:lpstr>PowerPoint プレゼンテーション</vt:lpstr>
      <vt:lpstr>顕在意識と潜在意識</vt:lpstr>
      <vt:lpstr>私たちの意識のほとんどを潜在意識が占めている</vt:lpstr>
      <vt:lpstr>なぜ曼荼羅アートなのに潜在意識のお話なのか</vt:lpstr>
      <vt:lpstr>潜在意識の特徴</vt:lpstr>
      <vt:lpstr>プラスの言葉をあなたの中にインプット！</vt:lpstr>
      <vt:lpstr>あなたの口癖を書き出してみよう</vt:lpstr>
      <vt:lpstr>PowerPoint プレゼンテーション</vt:lpstr>
      <vt:lpstr>あなたがマイナスと思っていることを プラスに変換しよう</vt:lpstr>
      <vt:lpstr>あなたが書き出したイヤな部分の言葉を 書き換えてみよう</vt:lpstr>
      <vt:lpstr>注意＞潜在意識には否定形が無い</vt:lpstr>
      <vt:lpstr>使う言葉が変わってくると・・・</vt:lpstr>
      <vt:lpstr>自分の発する言葉は自分に一番響く</vt:lpstr>
      <vt:lpstr>脳科学的に見た言葉の効果</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潜在意識を利用しよう</dc:title>
  <dc:creator>babyface2525aa@gmail.com</dc:creator>
  <cp:lastModifiedBy>babyface2525aa@gmail.com</cp:lastModifiedBy>
  <cp:revision>20</cp:revision>
  <dcterms:created xsi:type="dcterms:W3CDTF">2021-02-22T10:13:15Z</dcterms:created>
  <dcterms:modified xsi:type="dcterms:W3CDTF">2021-03-10T10:03:58Z</dcterms:modified>
</cp:coreProperties>
</file>